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57" r:id="rId3"/>
    <p:sldId id="258" r:id="rId4"/>
    <p:sldId id="260" r:id="rId5"/>
    <p:sldId id="259" r:id="rId6"/>
    <p:sldId id="262" r:id="rId7"/>
    <p:sldId id="266" r:id="rId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7" autoAdjust="0"/>
  </p:normalViewPr>
  <p:slideViewPr>
    <p:cSldViewPr>
      <p:cViewPr varScale="1">
        <p:scale>
          <a:sx n="48" d="100"/>
          <a:sy n="48" d="100"/>
        </p:scale>
        <p:origin x="-5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EF3B3-7272-4A9E-944E-2E661A1B4274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EC7A4-F569-45FC-B2AB-3D22C2E1D055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894126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3007D7-FEBE-438B-8F12-0CB276DB10F1}" type="slidenum">
              <a:rPr lang="it-IT" smtClean="0">
                <a:latin typeface="Arial" pitchFamily="34" charset="0"/>
              </a:rPr>
              <a:pPr>
                <a:defRPr/>
              </a:pPr>
              <a:t>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3007D7-FEBE-438B-8F12-0CB276DB10F1}" type="slidenum">
              <a:rPr lang="it-IT" smtClean="0">
                <a:latin typeface="Arial" pitchFamily="34" charset="0"/>
              </a:rPr>
              <a:pPr>
                <a:defRPr/>
              </a:pPr>
              <a:t>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3007D7-FEBE-438B-8F12-0CB276DB10F1}" type="slidenum">
              <a:rPr lang="it-IT" smtClean="0">
                <a:latin typeface="Arial" pitchFamily="34" charset="0"/>
              </a:rPr>
              <a:pPr>
                <a:defRPr/>
              </a:pPr>
              <a:t>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3007D7-FEBE-438B-8F12-0CB276DB10F1}" type="slidenum">
              <a:rPr lang="it-IT" smtClean="0">
                <a:latin typeface="Arial" pitchFamily="34" charset="0"/>
              </a:rPr>
              <a:pPr>
                <a:defRPr/>
              </a:pPr>
              <a:t>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3007D7-FEBE-438B-8F12-0CB276DB10F1}" type="slidenum">
              <a:rPr lang="it-IT" smtClean="0">
                <a:latin typeface="Arial" pitchFamily="34" charset="0"/>
              </a:rPr>
              <a:pPr>
                <a:defRPr/>
              </a:pPr>
              <a:t>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altLang="it-IT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522328-70C2-4317-B1A7-D84174C720D8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06/04/2016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2786082"/>
          </a:xfrm>
        </p:spPr>
        <p:txBody>
          <a:bodyPr>
            <a:normAutofit/>
          </a:bodyPr>
          <a:lstStyle/>
          <a:p>
            <a:r>
              <a:rPr lang="it-IT" sz="8000" dirty="0" smtClean="0"/>
              <a:t>FORMAZIONE ASL </a:t>
            </a:r>
            <a:r>
              <a:rPr lang="it-IT" sz="6700" dirty="0" smtClean="0"/>
              <a:t/>
            </a:r>
            <a:br>
              <a:rPr lang="it-IT" sz="6700" dirty="0" smtClean="0"/>
            </a:br>
            <a:r>
              <a:rPr lang="it-IT" sz="6700" dirty="0" smtClean="0"/>
              <a:t>Meccanici ed Elettrici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4286248" y="5029208"/>
            <a:ext cx="4572032" cy="1185874"/>
          </a:xfrm>
        </p:spPr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Mercoledì 6 aprile 2016 CREMONA   </a:t>
            </a:r>
            <a:r>
              <a:rPr lang="it-IT" b="1" i="1" dirty="0" err="1" smtClean="0">
                <a:solidFill>
                  <a:schemeClr val="tx1"/>
                </a:solidFill>
              </a:rPr>
              <a:t>I.S.</a:t>
            </a:r>
            <a:r>
              <a:rPr lang="it-IT" b="1" i="1" dirty="0" smtClean="0">
                <a:solidFill>
                  <a:schemeClr val="tx1"/>
                </a:solidFill>
              </a:rPr>
              <a:t> GHISLERI</a:t>
            </a:r>
            <a:endParaRPr lang="it-IT" b="1" dirty="0" smtClean="0">
              <a:solidFill>
                <a:schemeClr val="tx1"/>
              </a:solidFill>
            </a:endParaRPr>
          </a:p>
          <a:p>
            <a:endParaRPr lang="it-IT" dirty="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500034" y="4886332"/>
            <a:ext cx="3786214" cy="1185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Brush Script MT" pitchFamily="66" charset="0"/>
            </a:endParaRPr>
          </a:p>
        </p:txBody>
      </p:sp>
      <p:sp>
        <p:nvSpPr>
          <p:cNvPr id="6" name="Sottotitolo 2"/>
          <p:cNvSpPr txBox="1">
            <a:spLocks/>
          </p:cNvSpPr>
          <p:nvPr/>
        </p:nvSpPr>
        <p:spPr>
          <a:xfrm>
            <a:off x="357158" y="5172084"/>
            <a:ext cx="4214842" cy="118587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3200" dirty="0" smtClean="0">
                <a:latin typeface="Brush Script MT" pitchFamily="66" charset="0"/>
              </a:rPr>
              <a:t>Prof. Stefano </a:t>
            </a:r>
            <a:r>
              <a:rPr lang="it-IT" sz="3200" dirty="0" err="1" smtClean="0">
                <a:latin typeface="Brush Script MT" pitchFamily="66" charset="0"/>
              </a:rPr>
              <a:t>Francinelli</a:t>
            </a:r>
            <a:endParaRPr lang="it-IT" sz="3200" dirty="0" smtClean="0">
              <a:latin typeface="Brush Script MT" pitchFamily="66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Brush Script MT" pitchFamily="66" charset="0"/>
              </a:rPr>
              <a:t>I.I.S.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rush Script MT" pitchFamily="66" charset="0"/>
              </a:rPr>
              <a:t> di </a:t>
            </a:r>
            <a:r>
              <a:rPr kumimoji="0" lang="it-IT" sz="3200" b="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Brush Script MT" pitchFamily="66" charset="0"/>
              </a:rPr>
              <a:t>Vallesabbia</a:t>
            </a:r>
            <a:r>
              <a:rPr kumimoji="0" lang="it-I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Brush Script MT" pitchFamily="66" charset="0"/>
              </a:rPr>
              <a:t> “G. Perlasca”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t-IT" sz="3200" baseline="0" dirty="0" smtClean="0">
                <a:latin typeface="Brush Script MT" pitchFamily="66" charset="0"/>
              </a:rPr>
              <a:t>25079</a:t>
            </a:r>
            <a:r>
              <a:rPr lang="it-IT" sz="3200" dirty="0" smtClean="0">
                <a:latin typeface="Brush Script MT" pitchFamily="66" charset="0"/>
              </a:rPr>
              <a:t> </a:t>
            </a:r>
            <a:r>
              <a:rPr lang="it-IT" sz="3200" dirty="0" err="1" smtClean="0">
                <a:latin typeface="Brush Script MT" pitchFamily="66" charset="0"/>
              </a:rPr>
              <a:t>Vobarno</a:t>
            </a:r>
            <a:r>
              <a:rPr lang="it-IT" sz="3200" dirty="0" smtClean="0">
                <a:latin typeface="Brush Script MT" pitchFamily="66" charset="0"/>
              </a:rPr>
              <a:t> (BS)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rus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56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50"/>
            <a:ext cx="6881813" cy="6937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FASI DELL’ALTERNANZA (1/2)</a:t>
            </a:r>
            <a:endParaRPr lang="it-IT" sz="24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00125" y="1357315"/>
            <a:ext cx="7858125" cy="5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  <a:buFont typeface="+mj-lt"/>
              <a:buAutoNum type="arabicPeriod"/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APPROVARE  L’ATTIVITA’ IN CONSIGLIO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DI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CLASSE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00100" y="1857381"/>
            <a:ext cx="7858125" cy="500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  <a:buAutoNum type="arabicPeriod" startAt="2"/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CONTATTARE LE AZIENDE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0155" y="2428885"/>
            <a:ext cx="7858125" cy="2214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In queste due fasi che possono anche essere contemporanee  devono essere specificati:</a:t>
            </a:r>
          </a:p>
          <a:p>
            <a:pPr indent="-457200" algn="just">
              <a:lnSpc>
                <a:spcPct val="115000"/>
              </a:lnSpc>
              <a:buAutoNum type="alphaUcParenR"/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La data dell’attività</a:t>
            </a:r>
          </a:p>
          <a:p>
            <a:pPr indent="-457200" algn="just">
              <a:lnSpc>
                <a:spcPct val="115000"/>
              </a:lnSpc>
              <a:buAutoNum type="alphaUcParenR"/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Le possibili offerte formative/percorsi disponibili in azienda</a:t>
            </a:r>
          </a:p>
          <a:p>
            <a:pPr indent="-457200" algn="just">
              <a:lnSpc>
                <a:spcPct val="115000"/>
              </a:lnSpc>
              <a:buAutoNum type="alphaUcParenR"/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Chi si occuperà della visita medica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00155" y="4786322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3.	PROGETTARE IL PERCORSO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DI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ALTERNANZA a cura del tutor scolastico aiutato da altri/tutti i componenti del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CdC</a:t>
            </a:r>
            <a:endParaRPr lang="it-IT" altLang="it-IT" sz="2000" dirty="0" smtClean="0">
              <a:solidFill>
                <a:srgbClr val="333399"/>
              </a:solidFill>
              <a:latin typeface="Verdana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000100" y="6000768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>
                <a:solidFill>
                  <a:srgbClr val="333399"/>
                </a:solidFill>
                <a:latin typeface="Verdana" pitchFamily="34" charset="0"/>
              </a:rPr>
              <a:t>4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.	CONDIVISIONE DEL PROGETTO in un consiglio di classe con la presenza anche del tutor aziendale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5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50"/>
            <a:ext cx="6881813" cy="6937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FASI DELL’ALTERNANZA (2/</a:t>
            </a:r>
            <a:r>
              <a:rPr lang="it-IT" sz="2400" b="1" dirty="0" err="1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it-IT" sz="24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000100" y="1285860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5.	ATTUAZIONE DEL PROGETTO a scuola (in classe, nei laboratori, ecc) ed in azienda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00100" y="2285992"/>
            <a:ext cx="7858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>
                <a:solidFill>
                  <a:srgbClr val="333399"/>
                </a:solidFill>
                <a:latin typeface="Verdana" pitchFamily="34" charset="0"/>
              </a:rPr>
              <a:t>6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.	VERIFICA DELLE COMPETENZE ACQUISITE a scuola e/o in azienda, possibilmente con la partecipazione del tutor aziendale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000100" y="3643314"/>
            <a:ext cx="7858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7.	ATTESTAZIONE/CERTIFICAZIONE DELLE COMPETENZE ACQUISITE  è consigliabile dare una certa enfasi.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00155" y="4929198"/>
            <a:ext cx="7858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8.	IMPORTANZA DEL SOFTWARE APPLICATIVO è consigliabile (molto) utilizzarlo fin dalla fase di progettazione.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3" grpId="0"/>
      <p:bldP spid="14" grpId="0"/>
      <p:bldP spid="1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50"/>
            <a:ext cx="8501122" cy="6937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ELEMENTI INDISPENSABILI ALL’ATTIVITA’</a:t>
            </a:r>
            <a:endParaRPr lang="it-IT" sz="24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000100" y="1071546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1.	CONVENZIONE SCUOLA AZIENDA deve specificare la copertura assicurativa dell’alunno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00100" y="3214686"/>
            <a:ext cx="7858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3.	PROGETTO FORMATIVO DELL’ALTERNANZA deve specificare il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cronoprogramma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delle attività e le modalità di monitoraggio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000100" y="4643446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4.	VALUTAZIONE DELL’ATTIVITA’ IN AZIENDA eseguita dal tutor aziendale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00100" y="2071678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2.	CRITERI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DI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SCELTA ALUNNI E ABBINAMENTO AZIENDA per non creare malcontento, per vicinanza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ecc…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..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00155" y="5643578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5.	PROVA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DI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VALUTAZIONE </a:t>
            </a:r>
            <a:r>
              <a:rPr lang="it-IT" altLang="it-IT" sz="2000" smtClean="0">
                <a:solidFill>
                  <a:srgbClr val="333399"/>
                </a:solidFill>
                <a:latin typeface="Verdana" pitchFamily="34" charset="0"/>
              </a:rPr>
              <a:t>COMPETENZE corrisponde 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ad una verifica delle competenze, dovrebbe essere preparata durante la progettazione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3" grpId="0"/>
      <p:bldP spid="14" grpId="0"/>
      <p:bldP spid="1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85750"/>
            <a:ext cx="8143932" cy="6937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SPUNTI </a:t>
            </a:r>
            <a:r>
              <a:rPr lang="it-IT" sz="2400" b="1" dirty="0" err="1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</a:t>
            </a: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RIFLESSIONE (1/2)</a:t>
            </a:r>
            <a:endParaRPr lang="it-IT" sz="24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000100" y="2143116"/>
            <a:ext cx="785812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1   Chi/come contattare le aziende?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00100" y="2786057"/>
            <a:ext cx="7858125" cy="85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2   Ruolo del tutor scolastico (a scuola e in azienda) e come coinvolgere il consiglio di classe?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00100" y="3643313"/>
            <a:ext cx="7858125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3   Come interfacciarsi con il tutor aziendale per una programmazione/progettazione puntuale dell’attività in azienda?	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000100" y="4857760"/>
            <a:ext cx="7858125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4	Come scegliere gli alunni che partecipano al progetto?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00100" y="5715016"/>
            <a:ext cx="785812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5   E’ opportuno selezionare/valutare le aziende disponibili?   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71540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15000"/>
              </a:lnSpc>
            </a:pPr>
            <a:r>
              <a:rPr lang="it-IT" altLang="it-IT" sz="2000" b="1" i="1" dirty="0" err="1" smtClean="0">
                <a:solidFill>
                  <a:srgbClr val="333399"/>
                </a:solidFill>
                <a:latin typeface="Verdana" pitchFamily="34" charset="0"/>
              </a:rPr>
              <a:t>Attivita’</a:t>
            </a:r>
            <a:r>
              <a:rPr lang="it-IT" altLang="it-IT" sz="2000" b="1" i="1" dirty="0" smtClean="0">
                <a:solidFill>
                  <a:srgbClr val="333399"/>
                </a:solidFill>
                <a:latin typeface="Verdana" pitchFamily="34" charset="0"/>
              </a:rPr>
              <a:t> da svolgere in gruppo in base alle esperienze delle scuole e da condividere nella parte finale dell’incontro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3" grpId="0"/>
      <p:bldP spid="14" grpId="0"/>
      <p:bldP spid="6" grpId="0"/>
      <p:bldP spid="8" grpId="0"/>
      <p:bldP spid="9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52" y="285750"/>
            <a:ext cx="6881813" cy="6937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SPUNTI </a:t>
            </a:r>
            <a:r>
              <a:rPr lang="it-IT" sz="2400" b="1" dirty="0" err="1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</a:t>
            </a: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RIFLESSIONE (2/</a:t>
            </a:r>
            <a:r>
              <a:rPr lang="it-IT" sz="2400" b="1" dirty="0" err="1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r>
              <a:rPr lang="it-IT" sz="2400" b="1" dirty="0" smtClean="0">
                <a:solidFill>
                  <a:srgbClr val="0000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it-IT" sz="2400" dirty="0">
              <a:solidFill>
                <a:srgbClr val="00006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0100" y="3000372"/>
            <a:ext cx="785812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7   Aspetti logistico/economici   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000100" y="5881832"/>
            <a:ext cx="785812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10   </a:t>
            </a:r>
            <a:r>
              <a:rPr lang="it-IT" altLang="it-IT" sz="2000" dirty="0" err="1" smtClean="0">
                <a:solidFill>
                  <a:srgbClr val="333399"/>
                </a:solidFill>
                <a:latin typeface="Verdana" pitchFamily="34" charset="0"/>
              </a:rPr>
              <a:t>Ecc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……………..   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000100" y="3717032"/>
            <a:ext cx="785812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8 Ruolo/coinvolgimento CTS, amministrazioni locali, organizzazioni di vario genere   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000100" y="1643050"/>
            <a:ext cx="7858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6   Come impostare/condividere un linguaggio comune sia con i colleghi di discipline non professionalizzanti e con il mondo aziendale      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34355" y="4797152"/>
            <a:ext cx="7858125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15000"/>
              </a:lnSpc>
            </a:pP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9</a:t>
            </a:r>
            <a:r>
              <a:rPr lang="it-IT" altLang="it-IT" sz="2000" dirty="0">
                <a:solidFill>
                  <a:srgbClr val="333399"/>
                </a:solidFill>
                <a:latin typeface="Verdana" pitchFamily="34" charset="0"/>
              </a:rPr>
              <a:t> </a:t>
            </a:r>
            <a:r>
              <a:rPr lang="it-IT" altLang="it-IT" sz="2000" dirty="0" smtClean="0">
                <a:solidFill>
                  <a:srgbClr val="333399"/>
                </a:solidFill>
                <a:latin typeface="Verdana" pitchFamily="34" charset="0"/>
              </a:rPr>
              <a:t>  Funzione dell’orientamento durante la </a:t>
            </a:r>
            <a:r>
              <a:rPr lang="it-IT" altLang="it-IT" sz="2000" smtClean="0">
                <a:solidFill>
                  <a:srgbClr val="333399"/>
                </a:solidFill>
                <a:latin typeface="Verdana" pitchFamily="34" charset="0"/>
              </a:rPr>
              <a:t>seconda classe</a:t>
            </a:r>
            <a:endParaRPr lang="it-IT" altLang="it-IT" sz="2000" dirty="0" smtClean="0">
              <a:solidFill>
                <a:srgbClr val="333399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0" grpId="0"/>
      <p:bldP spid="11" grpId="0"/>
      <p:bldP spid="17" grpId="0"/>
      <p:bldP spid="1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11486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it-IT" sz="5400" dirty="0" smtClean="0">
                <a:latin typeface="Algerian" pitchFamily="82" charset="0"/>
              </a:rPr>
              <a:t>GRAZIE PER L’ATTENZIONE</a:t>
            </a:r>
            <a:endParaRPr lang="it-IT" sz="5400" dirty="0">
              <a:latin typeface="Algerian" pitchFamily="82" charset="0"/>
            </a:endParaRPr>
          </a:p>
        </p:txBody>
      </p:sp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571472" y="4655304"/>
            <a:ext cx="82153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PER INFORMAZIONI:</a:t>
            </a:r>
          </a:p>
          <a:p>
            <a:r>
              <a:rPr lang="it-IT" sz="3200" dirty="0" smtClean="0">
                <a:latin typeface="Times New Roman" pitchFamily="18" charset="0"/>
                <a:cs typeface="Times New Roman" pitchFamily="18" charset="0"/>
              </a:rPr>
              <a:t>	                     stefanofrancinelli@gmail.com</a:t>
            </a:r>
          </a:p>
          <a:p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6675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241</Words>
  <Application>Microsoft Office PowerPoint</Application>
  <PresentationFormat>Presentazione su schermo (4:3)</PresentationFormat>
  <Paragraphs>50</Paragraphs>
  <Slides>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8" baseType="lpstr">
      <vt:lpstr>Tema di Office</vt:lpstr>
      <vt:lpstr>FORMAZIONE ASL  Meccanici ed Elettrici</vt:lpstr>
      <vt:lpstr>FASI DELL’ALTERNANZA (1/2)</vt:lpstr>
      <vt:lpstr>FASI DELL’ALTERNANZA (2/2)</vt:lpstr>
      <vt:lpstr>ELEMENTI INDISPENSABILI ALL’ATTIVITA’</vt:lpstr>
      <vt:lpstr>SPUNTI DI RIFLESSIONE (1/2)</vt:lpstr>
      <vt:lpstr>SPUNTI DI RIFLESSIONE (2/2)</vt:lpstr>
      <vt:lpstr>GRAZIE PER L’ATTENZIONE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FASI DELL’ALTERNANZA (1/2)</dc:title>
  <dc:creator>Utente</dc:creator>
  <cp:lastModifiedBy>Utente</cp:lastModifiedBy>
  <cp:revision>17</cp:revision>
  <dcterms:created xsi:type="dcterms:W3CDTF">2014-02-26T17:24:46Z</dcterms:created>
  <dcterms:modified xsi:type="dcterms:W3CDTF">2016-04-06T12:48:58Z</dcterms:modified>
</cp:coreProperties>
</file>